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  <p:sldId id="261" r:id="rId9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46"/>
  </p:normalViewPr>
  <p:slideViewPr>
    <p:cSldViewPr>
      <p:cViewPr>
        <p:scale>
          <a:sx n="118" d="100"/>
          <a:sy n="118" d="100"/>
        </p:scale>
        <p:origin x="264" y="-10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5AC543-F160-4DD9-8C3B-FF7A2F699698}" type="slidenum">
              <a:rPr lang="sv-SE" smtClean="0"/>
              <a:t>‹Nr.›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CBC87C7-D420-4FE5-B5F4-CA55E6A96322}" type="datetimeFigureOut">
              <a:rPr lang="sv-SE" smtClean="0"/>
              <a:t>2016-04-28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064896" cy="3240360"/>
          </a:xfrm>
        </p:spPr>
        <p:txBody>
          <a:bodyPr/>
          <a:lstStyle/>
          <a:p>
            <a:r>
              <a:rPr lang="sv-SE" dirty="0" smtClean="0">
                <a:latin typeface="+mn-lt"/>
                <a:cs typeface="Arial" panose="020B0604020202020204" pitchFamily="34" charset="0"/>
              </a:rPr>
              <a:t>Företagsgruppen Hornsbergs årsmöte</a:t>
            </a:r>
            <a:endParaRPr lang="sv-SE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6461760" cy="1066800"/>
          </a:xfrm>
        </p:spPr>
        <p:txBody>
          <a:bodyPr>
            <a:noAutofit/>
          </a:bodyPr>
          <a:lstStyle/>
          <a:p>
            <a:r>
              <a:rPr lang="sv-SE" sz="1600" dirty="0" smtClean="0">
                <a:cs typeface="Arial" panose="020B0604020202020204" pitchFamily="34" charset="0"/>
              </a:rPr>
              <a:t>Tankar om framtiden</a:t>
            </a:r>
          </a:p>
          <a:p>
            <a:endParaRPr lang="sv-SE" sz="1600" dirty="0" smtClean="0">
              <a:cs typeface="Arial" panose="020B0604020202020204" pitchFamily="34" charset="0"/>
            </a:endParaRPr>
          </a:p>
          <a:p>
            <a:r>
              <a:rPr lang="sv-SE" sz="1600" dirty="0" smtClean="0">
                <a:cs typeface="Arial" panose="020B0604020202020204" pitchFamily="34" charset="0"/>
              </a:rPr>
              <a:t>Kungsholmen den 2016-03-23</a:t>
            </a:r>
          </a:p>
          <a:p>
            <a:r>
              <a:rPr lang="sv-SE" sz="1600" dirty="0" smtClean="0">
                <a:cs typeface="Arial" panose="020B0604020202020204" pitchFamily="34" charset="0"/>
              </a:rPr>
              <a:t>Styrelsen</a:t>
            </a:r>
          </a:p>
        </p:txBody>
      </p:sp>
    </p:spTree>
    <p:extLst>
      <p:ext uri="{BB962C8B-B14F-4D97-AF65-F5344CB8AC3E}">
        <p14:creationId xmlns:p14="http://schemas.microsoft.com/office/powerpoint/2010/main" val="223274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sv-SE" dirty="0"/>
              <a:t>D</a:t>
            </a:r>
            <a:r>
              <a:rPr lang="sv-SE" dirty="0" smtClean="0"/>
              <a:t>agordning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4800600"/>
          </a:xfrm>
        </p:spPr>
        <p:txBody>
          <a:bodyPr/>
          <a:lstStyle/>
          <a:p>
            <a:r>
              <a:rPr lang="sv-SE" dirty="0" smtClean="0"/>
              <a:t>§1	Val av ordf., sekreterare och två justerare</a:t>
            </a:r>
          </a:p>
          <a:p>
            <a:r>
              <a:rPr lang="sv-SE" dirty="0" smtClean="0"/>
              <a:t>§2	Fråga om årsmötet utlysts i behörig ordning</a:t>
            </a:r>
          </a:p>
          <a:p>
            <a:r>
              <a:rPr lang="sv-SE" dirty="0" smtClean="0"/>
              <a:t>§3	Fastställande av röstlängd</a:t>
            </a:r>
          </a:p>
          <a:p>
            <a:r>
              <a:rPr lang="sv-SE" dirty="0" smtClean="0"/>
              <a:t>§4	Fastställande av dagordning</a:t>
            </a:r>
          </a:p>
          <a:p>
            <a:r>
              <a:rPr lang="sv-SE" dirty="0" smtClean="0"/>
              <a:t>§5	Föredragning av styrelsens verksamhetsberättelse, årsredovisning och revisionsrapport.</a:t>
            </a:r>
          </a:p>
          <a:p>
            <a:r>
              <a:rPr lang="sv-SE" dirty="0" smtClean="0"/>
              <a:t>§6	Fråga om ansvarsfrihet för styrelsen</a:t>
            </a:r>
          </a:p>
          <a:p>
            <a:r>
              <a:rPr lang="sv-SE" dirty="0" smtClean="0"/>
              <a:t>§7	Behandling av förslag inkomna från medlemmar och styrelsen. </a:t>
            </a:r>
          </a:p>
          <a:p>
            <a:pPr lvl="1"/>
            <a:r>
              <a:rPr lang="sv-SE" dirty="0" smtClean="0"/>
              <a:t>1) Förslag från styrelsen gällande föreningens framtid.</a:t>
            </a:r>
          </a:p>
          <a:p>
            <a:pPr lvl="1"/>
            <a:r>
              <a:rPr lang="sv-SE" dirty="0" smtClean="0"/>
              <a:t>2) Förslag till nya stadgar</a:t>
            </a:r>
          </a:p>
          <a:p>
            <a:r>
              <a:rPr lang="sv-SE" dirty="0" smtClean="0"/>
              <a:t>§8	Fastställande av medlems- och serviceavgift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253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 forts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§9	Arvoden till styrelse och revisorer</a:t>
            </a:r>
          </a:p>
          <a:p>
            <a:r>
              <a:rPr lang="sv-SE" dirty="0" smtClean="0"/>
              <a:t>§10	Val av styresle och suppleanter</a:t>
            </a:r>
          </a:p>
          <a:p>
            <a:pPr lvl="1"/>
            <a:r>
              <a:rPr lang="sv-SE" dirty="0" smtClean="0"/>
              <a:t>Förslag</a:t>
            </a:r>
          </a:p>
          <a:p>
            <a:pPr lvl="2"/>
            <a:r>
              <a:rPr lang="sv-SE" dirty="0" err="1" smtClean="0"/>
              <a:t>Kajsen</a:t>
            </a:r>
            <a:r>
              <a:rPr lang="sv-SE" dirty="0" smtClean="0"/>
              <a:t> Hansson, Handelsbanken Hornsberg två år</a:t>
            </a:r>
          </a:p>
          <a:p>
            <a:pPr lvl="2"/>
            <a:r>
              <a:rPr lang="sv-SE" dirty="0" err="1" smtClean="0"/>
              <a:t>Azziz</a:t>
            </a:r>
            <a:r>
              <a:rPr lang="sv-SE" dirty="0" smtClean="0"/>
              <a:t> </a:t>
            </a:r>
            <a:r>
              <a:rPr lang="sv-SE" dirty="0" err="1" smtClean="0"/>
              <a:t>Bouazzaoui</a:t>
            </a:r>
            <a:r>
              <a:rPr lang="sv-SE" dirty="0" smtClean="0"/>
              <a:t>, </a:t>
            </a:r>
            <a:r>
              <a:rPr lang="sv-SE" dirty="0" err="1" smtClean="0"/>
              <a:t>Coor</a:t>
            </a:r>
            <a:r>
              <a:rPr lang="sv-SE" dirty="0" smtClean="0"/>
              <a:t> två år</a:t>
            </a:r>
          </a:p>
          <a:p>
            <a:pPr lvl="2"/>
            <a:r>
              <a:rPr lang="sv-SE" dirty="0" smtClean="0"/>
              <a:t>Petter Jansson, Flinks två år</a:t>
            </a:r>
          </a:p>
          <a:p>
            <a:pPr lvl="2"/>
            <a:r>
              <a:rPr lang="sv-SE" dirty="0" smtClean="0"/>
              <a:t>Pontus Falk, Sky hotell två år</a:t>
            </a:r>
          </a:p>
          <a:p>
            <a:pPr lvl="2"/>
            <a:r>
              <a:rPr lang="sv-SE" dirty="0" smtClean="0"/>
              <a:t>Niklas Sjögren Vasakronan ett år</a:t>
            </a:r>
          </a:p>
          <a:p>
            <a:pPr lvl="2"/>
            <a:r>
              <a:rPr lang="sv-SE" dirty="0" smtClean="0"/>
              <a:t>Mattias Nordstedt, Fabege ett år</a:t>
            </a:r>
          </a:p>
          <a:p>
            <a:pPr lvl="2"/>
            <a:endParaRPr lang="sv-SE" dirty="0"/>
          </a:p>
          <a:p>
            <a:pPr lvl="2"/>
            <a:r>
              <a:rPr lang="sv-SE" dirty="0" smtClean="0"/>
              <a:t>Mats Larsson, ICA Maxi ett år ordförande</a:t>
            </a:r>
          </a:p>
          <a:p>
            <a:r>
              <a:rPr lang="sv-SE" dirty="0" smtClean="0"/>
              <a:t>§ 11 Val av revisor</a:t>
            </a:r>
          </a:p>
          <a:p>
            <a:pPr lvl="1"/>
            <a:r>
              <a:rPr lang="sv-SE" dirty="0" smtClean="0"/>
              <a:t>Förslag</a:t>
            </a:r>
          </a:p>
          <a:p>
            <a:pPr lvl="2"/>
            <a:r>
              <a:rPr lang="sv-SE" dirty="0" smtClean="0"/>
              <a:t>Handelsbanken</a:t>
            </a:r>
          </a:p>
          <a:p>
            <a:r>
              <a:rPr lang="sv-SE" dirty="0" smtClean="0"/>
              <a:t>§ 12 Övriga frågor</a:t>
            </a:r>
          </a:p>
          <a:p>
            <a:r>
              <a:rPr lang="sv-SE" dirty="0" smtClean="0"/>
              <a:t>§ 13 Mötets avslutning</a:t>
            </a:r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560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 smtClean="0">
                <a:cs typeface="Arial" panose="020B0604020202020204" pitchFamily="34" charset="0"/>
              </a:rPr>
              <a:t>Bakgrund förslag till nytt arbetssätt</a:t>
            </a:r>
            <a:endParaRPr lang="sv-SE" sz="3600" dirty="0"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484784"/>
            <a:ext cx="7848872" cy="5328592"/>
          </a:xfrm>
        </p:spPr>
        <p:txBody>
          <a:bodyPr>
            <a:noAutofit/>
          </a:bodyPr>
          <a:lstStyle/>
          <a:p>
            <a:r>
              <a:rPr lang="sv-SE" sz="1400" b="1" i="1" dirty="0">
                <a:cs typeface="Arial" panose="020B0604020202020204" pitchFamily="34" charset="0"/>
              </a:rPr>
              <a:t>Syftet med en företagarförening är att göra nytta för medlemmarna, oftast  första paragrafen i stadgarna i alla föreningar.</a:t>
            </a:r>
          </a:p>
          <a:p>
            <a:endParaRPr lang="sv-SE" sz="1400" b="1" i="1" dirty="0">
              <a:cs typeface="Arial" panose="020B0604020202020204" pitchFamily="34" charset="0"/>
            </a:endParaRPr>
          </a:p>
          <a:p>
            <a:r>
              <a:rPr lang="sv-SE" sz="1400" dirty="0" smtClean="0">
                <a:cs typeface="Arial" panose="020B0604020202020204" pitchFamily="34" charset="0"/>
              </a:rPr>
              <a:t>Under åren anser vi inte i styrelsen att vi till fullo uppfyllt det uppdraget;</a:t>
            </a:r>
          </a:p>
          <a:p>
            <a:pPr lvl="1"/>
            <a:r>
              <a:rPr lang="sv-SE" sz="1400" dirty="0" smtClean="0">
                <a:cs typeface="Arial" panose="020B0604020202020204" pitchFamily="34" charset="0"/>
              </a:rPr>
              <a:t>För få aktiviteter</a:t>
            </a:r>
          </a:p>
          <a:p>
            <a:pPr lvl="1"/>
            <a:r>
              <a:rPr lang="sv-SE" sz="1400" dirty="0" smtClean="0">
                <a:cs typeface="Arial" panose="020B0604020202020204" pitchFamily="34" charset="0"/>
              </a:rPr>
              <a:t>För litet engagemang i styrelse</a:t>
            </a:r>
          </a:p>
          <a:p>
            <a:pPr lvl="1"/>
            <a:r>
              <a:rPr lang="sv-SE" sz="1400" dirty="0" smtClean="0">
                <a:cs typeface="Arial" panose="020B0604020202020204" pitchFamily="34" charset="0"/>
              </a:rPr>
              <a:t>För litet engagemang av medlemmarna- och därigenom tillskott av nya medlemmar</a:t>
            </a:r>
          </a:p>
          <a:p>
            <a:pPr lvl="1"/>
            <a:r>
              <a:rPr lang="sv-SE" sz="1400" dirty="0" smtClean="0">
                <a:cs typeface="Arial" panose="020B0604020202020204" pitchFamily="34" charset="0"/>
              </a:rPr>
              <a:t>Vi </a:t>
            </a:r>
            <a:r>
              <a:rPr lang="sv-SE" sz="1400" dirty="0">
                <a:cs typeface="Arial" panose="020B0604020202020204" pitchFamily="34" charset="0"/>
              </a:rPr>
              <a:t>har genomfört några medlemsträffar som också varit förhållandevis glest besökta. Men de som kommit har </a:t>
            </a:r>
            <a:r>
              <a:rPr lang="sv-SE" sz="1400" dirty="0" smtClean="0">
                <a:cs typeface="Arial" panose="020B0604020202020204" pitchFamily="34" charset="0"/>
              </a:rPr>
              <a:t>nog ändå </a:t>
            </a:r>
            <a:r>
              <a:rPr lang="sv-SE" sz="1400" dirty="0">
                <a:cs typeface="Arial" panose="020B0604020202020204" pitchFamily="34" charset="0"/>
              </a:rPr>
              <a:t>varit ganska så </a:t>
            </a:r>
            <a:r>
              <a:rPr lang="sv-SE" sz="1400" dirty="0" smtClean="0">
                <a:cs typeface="Arial" panose="020B0604020202020204" pitchFamily="34" charset="0"/>
              </a:rPr>
              <a:t>nöjda!</a:t>
            </a:r>
            <a:endParaRPr lang="sv-SE" sz="1400" dirty="0">
              <a:cs typeface="Arial" panose="020B0604020202020204" pitchFamily="34" charset="0"/>
            </a:endParaRPr>
          </a:p>
          <a:p>
            <a:pPr lvl="1"/>
            <a:r>
              <a:rPr lang="sv-SE" sz="1400" dirty="0">
                <a:cs typeface="Arial" panose="020B0604020202020204" pitchFamily="34" charset="0"/>
              </a:rPr>
              <a:t>Arbetet med att ha kontakt med myndigheter och politiker har fungerat ok under de här åren, men frågan är </a:t>
            </a:r>
            <a:r>
              <a:rPr lang="sv-SE" sz="1400" dirty="0" smtClean="0">
                <a:cs typeface="Arial" panose="020B0604020202020204" pitchFamily="34" charset="0"/>
              </a:rPr>
              <a:t>om </a:t>
            </a:r>
            <a:r>
              <a:rPr lang="sv-SE" sz="1400" dirty="0">
                <a:cs typeface="Arial" panose="020B0604020202020204" pitchFamily="34" charset="0"/>
              </a:rPr>
              <a:t>medlemmarna känner till det. Så som det har varit är det genom förvaltningsberättelsen som man kunnat få denna info och några sporadiska medlemsbrev som </a:t>
            </a:r>
            <a:r>
              <a:rPr lang="sv-SE" sz="1400" dirty="0" smtClean="0">
                <a:cs typeface="Arial" panose="020B0604020202020204" pitchFamily="34" charset="0"/>
              </a:rPr>
              <a:t>skrivits</a:t>
            </a:r>
            <a:endParaRPr lang="sv-SE" sz="1400" dirty="0">
              <a:cs typeface="Arial" panose="020B0604020202020204" pitchFamily="34" charset="0"/>
            </a:endParaRPr>
          </a:p>
          <a:p>
            <a:pPr lvl="1"/>
            <a:r>
              <a:rPr lang="sv-SE" sz="1400" dirty="0">
                <a:cs typeface="Arial" panose="020B0604020202020204" pitchFamily="34" charset="0"/>
              </a:rPr>
              <a:t>Föreningens hemsida känns inte modern och uppdaterad. </a:t>
            </a:r>
            <a:r>
              <a:rPr lang="sv-SE" sz="1400" dirty="0" smtClean="0">
                <a:cs typeface="Arial" panose="020B0604020202020204" pitchFamily="34" charset="0"/>
              </a:rPr>
              <a:t>Finns </a:t>
            </a:r>
            <a:r>
              <a:rPr lang="sv-SE" sz="1400" dirty="0">
                <a:cs typeface="Arial" panose="020B0604020202020204" pitchFamily="34" charset="0"/>
              </a:rPr>
              <a:t>flera skäl till </a:t>
            </a:r>
            <a:r>
              <a:rPr lang="sv-SE" sz="1400" dirty="0" smtClean="0">
                <a:cs typeface="Arial" panose="020B0604020202020204" pitchFamily="34" charset="0"/>
              </a:rPr>
              <a:t>det, </a:t>
            </a:r>
            <a:r>
              <a:rPr lang="sv-SE" sz="1400" dirty="0">
                <a:cs typeface="Arial" panose="020B0604020202020204" pitchFamily="34" charset="0"/>
              </a:rPr>
              <a:t>men hur som helst sidan är inte upp </a:t>
            </a:r>
            <a:r>
              <a:rPr lang="sv-SE" sz="1400" dirty="0" err="1">
                <a:cs typeface="Arial" panose="020B0604020202020204" pitchFamily="34" charset="0"/>
              </a:rPr>
              <a:t>to</a:t>
            </a:r>
            <a:r>
              <a:rPr lang="sv-SE" sz="1400" dirty="0">
                <a:cs typeface="Arial" panose="020B0604020202020204" pitchFamily="34" charset="0"/>
              </a:rPr>
              <a:t> date</a:t>
            </a:r>
            <a:r>
              <a:rPr lang="sv-SE" sz="1400" dirty="0" smtClean="0">
                <a:cs typeface="Arial" panose="020B0604020202020204" pitchFamily="34" charset="0"/>
              </a:rPr>
              <a:t>.</a:t>
            </a:r>
          </a:p>
          <a:p>
            <a:pPr lvl="1"/>
            <a:endParaRPr lang="sv-SE" sz="11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620000" cy="1143000"/>
          </a:xfrm>
        </p:spPr>
        <p:txBody>
          <a:bodyPr/>
          <a:lstStyle/>
          <a:p>
            <a:r>
              <a:rPr lang="sv-SE" dirty="0" smtClean="0">
                <a:cs typeface="Arial" panose="020B0604020202020204" pitchFamily="34" charset="0"/>
              </a:rPr>
              <a:t>Forts… bakgrund</a:t>
            </a:r>
            <a:endParaRPr lang="sv-SE" dirty="0"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sz="1200" dirty="0">
                <a:cs typeface="Arial" panose="020B0604020202020204" pitchFamily="34" charset="0"/>
              </a:rPr>
              <a:t>Föreningen består av 8 st. större företag som är fastighetsägare i vårt område och de betalar en ersättning till föreningen </a:t>
            </a:r>
            <a:r>
              <a:rPr lang="sv-SE" sz="1200" dirty="0" smtClean="0">
                <a:cs typeface="Arial" panose="020B0604020202020204" pitchFamily="34" charset="0"/>
              </a:rPr>
              <a:t>utifrån en </a:t>
            </a:r>
            <a:r>
              <a:rPr lang="sv-SE" sz="1200" dirty="0">
                <a:cs typeface="Arial" panose="020B0604020202020204" pitchFamily="34" charset="0"/>
              </a:rPr>
              <a:t>skala som baseras på antalet uthyra kvm. Dessa står för knappt hälften av föreningens intäkter. Övriga </a:t>
            </a:r>
            <a:r>
              <a:rPr lang="sv-SE" sz="1200" dirty="0" smtClean="0">
                <a:cs typeface="Arial" panose="020B0604020202020204" pitchFamily="34" charset="0"/>
              </a:rPr>
              <a:t>knappt 60 </a:t>
            </a:r>
            <a:r>
              <a:rPr lang="sv-SE" sz="1200" dirty="0">
                <a:cs typeface="Arial" panose="020B0604020202020204" pitchFamily="34" charset="0"/>
              </a:rPr>
              <a:t>företag betalar i förhållande till antalet anställda. Totalt </a:t>
            </a:r>
            <a:r>
              <a:rPr lang="sv-SE" sz="1200" dirty="0" smtClean="0">
                <a:cs typeface="Arial" panose="020B0604020202020204" pitchFamily="34" charset="0"/>
              </a:rPr>
              <a:t>&gt;320 </a:t>
            </a:r>
            <a:r>
              <a:rPr lang="sv-SE" sz="1200" dirty="0">
                <a:cs typeface="Arial" panose="020B0604020202020204" pitchFamily="34" charset="0"/>
              </a:rPr>
              <a:t>tkr per </a:t>
            </a:r>
            <a:r>
              <a:rPr lang="sv-SE" sz="1200" dirty="0" smtClean="0">
                <a:cs typeface="Arial" panose="020B0604020202020204" pitchFamily="34" charset="0"/>
              </a:rPr>
              <a:t>år</a:t>
            </a:r>
          </a:p>
          <a:p>
            <a:pPr marL="411480" lvl="1" indent="0">
              <a:buNone/>
            </a:pPr>
            <a:endParaRPr lang="sv-SE" sz="1200" dirty="0">
              <a:cs typeface="Arial" panose="020B0604020202020204" pitchFamily="34" charset="0"/>
            </a:endParaRPr>
          </a:p>
          <a:p>
            <a:pPr lvl="1"/>
            <a:r>
              <a:rPr lang="sv-SE" sz="1200" dirty="0" smtClean="0">
                <a:cs typeface="Arial" panose="020B0604020202020204" pitchFamily="34" charset="0"/>
              </a:rPr>
              <a:t>Föreningen </a:t>
            </a:r>
            <a:r>
              <a:rPr lang="sv-SE" sz="1200" dirty="0">
                <a:cs typeface="Arial" panose="020B0604020202020204" pitchFamily="34" charset="0"/>
              </a:rPr>
              <a:t>har idag ett samarbete med Övre Kungsholmen </a:t>
            </a:r>
            <a:r>
              <a:rPr lang="sv-SE" sz="1200" dirty="0" smtClean="0">
                <a:cs typeface="Arial" panose="020B0604020202020204" pitchFamily="34" charset="0"/>
              </a:rPr>
              <a:t>företagarförening (ÖKFF) </a:t>
            </a:r>
            <a:r>
              <a:rPr lang="sv-SE" sz="1200" dirty="0">
                <a:cs typeface="Arial" panose="020B0604020202020204" pitchFamily="34" charset="0"/>
              </a:rPr>
              <a:t>och bakgrunden till det är att de båda föreningarna har haft svårt att få tag i ordförande. Under en period hade de båda föreningarna samma ordförande </a:t>
            </a:r>
            <a:r>
              <a:rPr lang="sv-SE" sz="1200" dirty="0" smtClean="0">
                <a:cs typeface="Arial" panose="020B0604020202020204" pitchFamily="34" charset="0"/>
              </a:rPr>
              <a:t>och </a:t>
            </a:r>
            <a:r>
              <a:rPr lang="sv-SE" sz="1200" dirty="0">
                <a:cs typeface="Arial" panose="020B0604020202020204" pitchFamily="34" charset="0"/>
              </a:rPr>
              <a:t>då togs en del beslut som de båda föreningarna lever med </a:t>
            </a:r>
            <a:r>
              <a:rPr lang="sv-SE" sz="1200" dirty="0" smtClean="0">
                <a:cs typeface="Arial" panose="020B0604020202020204" pitchFamily="34" charset="0"/>
              </a:rPr>
              <a:t>idag.</a:t>
            </a:r>
          </a:p>
          <a:p>
            <a:pPr lvl="1"/>
            <a:endParaRPr lang="sv-SE" sz="1200" i="1" dirty="0" smtClean="0">
              <a:cs typeface="Arial" panose="020B0604020202020204" pitchFamily="34" charset="0"/>
            </a:endParaRPr>
          </a:p>
          <a:p>
            <a:pPr lvl="1"/>
            <a:r>
              <a:rPr lang="sv-SE" sz="1800" b="1" i="1" dirty="0" smtClean="0">
                <a:cs typeface="Arial" panose="020B0604020202020204" pitchFamily="34" charset="0"/>
              </a:rPr>
              <a:t>Styrelsens  </a:t>
            </a:r>
            <a:r>
              <a:rPr lang="sv-SE" sz="1800" b="1" i="1" dirty="0">
                <a:cs typeface="Arial" panose="020B0604020202020204" pitchFamily="34" charset="0"/>
              </a:rPr>
              <a:t>förslag är därför att vi säger upp samarbetet med </a:t>
            </a:r>
            <a:r>
              <a:rPr lang="sv-SE" sz="1800" b="1" i="1" dirty="0" smtClean="0">
                <a:cs typeface="Arial" panose="020B0604020202020204" pitchFamily="34" charset="0"/>
              </a:rPr>
              <a:t>ÖKFF och avslutar samarbetet på ett sådant sätt att det inte äventyrar någon av företagsgruppernas ekonomi !</a:t>
            </a:r>
            <a:endParaRPr lang="sv-SE" sz="1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Vision inför 2018 …….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>
            <a:normAutofit fontScale="47500" lnSpcReduction="20000"/>
          </a:bodyPr>
          <a:lstStyle/>
          <a:p>
            <a:endParaRPr lang="sv-SE" dirty="0"/>
          </a:p>
          <a:p>
            <a:pPr marL="114300" indent="0">
              <a:buNone/>
            </a:pPr>
            <a:r>
              <a:rPr lang="sv-SE" dirty="0" smtClean="0"/>
              <a:t>Vi ska vara </a:t>
            </a:r>
            <a:r>
              <a:rPr lang="sv-SE" dirty="0"/>
              <a:t>en förening som alla företag verksamma i Hornsbergs-området oavsett bransch känner behov av och </a:t>
            </a:r>
            <a:r>
              <a:rPr lang="sv-SE" dirty="0" smtClean="0"/>
              <a:t>mening </a:t>
            </a:r>
            <a:r>
              <a:rPr lang="sv-SE" dirty="0"/>
              <a:t>med</a:t>
            </a:r>
            <a:r>
              <a:rPr lang="sv-SE" dirty="0" smtClean="0"/>
              <a:t>.</a:t>
            </a:r>
          </a:p>
          <a:p>
            <a:pPr marL="114300" indent="0">
              <a:buNone/>
            </a:pPr>
            <a:endParaRPr lang="sv-SE" dirty="0" smtClean="0"/>
          </a:p>
          <a:p>
            <a:pPr marL="114300" indent="0">
              <a:buNone/>
            </a:pPr>
            <a:r>
              <a:rPr lang="sv-SE" sz="2500" b="1" dirty="0" smtClean="0"/>
              <a:t> </a:t>
            </a:r>
            <a:r>
              <a:rPr lang="sv-SE" sz="2500" b="1" dirty="0"/>
              <a:t>Vara en förening för medlemmarna av medlemmarna (ingen kan göra allt men alla kan göra något</a:t>
            </a:r>
            <a:r>
              <a:rPr lang="sv-SE" sz="2500" b="1" dirty="0" smtClean="0"/>
              <a:t>).</a:t>
            </a:r>
            <a:r>
              <a:rPr lang="sv-SE" sz="2500" b="1" dirty="0"/>
              <a:t> </a:t>
            </a:r>
            <a:endParaRPr lang="sv-SE" sz="2500" b="1" dirty="0" smtClean="0"/>
          </a:p>
          <a:p>
            <a:pPr marL="114300" indent="0">
              <a:buNone/>
            </a:pPr>
            <a:endParaRPr lang="sv-SE" sz="2300" b="1" dirty="0"/>
          </a:p>
          <a:p>
            <a:pPr marL="114300" indent="0">
              <a:buNone/>
            </a:pPr>
            <a:r>
              <a:rPr lang="sv-SE" sz="2300" b="1" dirty="0" smtClean="0"/>
              <a:t>För </a:t>
            </a:r>
            <a:r>
              <a:rPr lang="sv-SE" sz="2300" b="1" dirty="0"/>
              <a:t>att nå visionen så tror </a:t>
            </a:r>
            <a:r>
              <a:rPr lang="sv-SE" sz="2300" b="1" dirty="0" smtClean="0"/>
              <a:t>vi att</a:t>
            </a:r>
            <a:r>
              <a:rPr lang="sv-SE" sz="2300" b="1" dirty="0"/>
              <a:t> </a:t>
            </a:r>
          </a:p>
          <a:p>
            <a:pPr marL="114300" indent="0">
              <a:buNone/>
            </a:pPr>
            <a:r>
              <a:rPr lang="sv-SE" sz="2300" b="1" dirty="0"/>
              <a:t>-          Kommunikation är superviktigt. Modern teknik ska användas i form av e-post, hemsida etc.</a:t>
            </a:r>
          </a:p>
          <a:p>
            <a:pPr marL="114300" indent="0">
              <a:buNone/>
            </a:pPr>
            <a:r>
              <a:rPr lang="sv-SE" sz="2300" b="1" dirty="0"/>
              <a:t>-          Det ska inte ens för det minsta företaget vara en tyngande kostnad att vara medlem.</a:t>
            </a:r>
          </a:p>
          <a:p>
            <a:pPr marL="114300" indent="0">
              <a:buNone/>
            </a:pPr>
            <a:r>
              <a:rPr lang="sv-SE" dirty="0"/>
              <a:t>   </a:t>
            </a:r>
            <a:endParaRPr lang="sv-SE" dirty="0" smtClean="0"/>
          </a:p>
          <a:p>
            <a:pPr marL="114300" indent="0">
              <a:buNone/>
            </a:pPr>
            <a:r>
              <a:rPr lang="sv-SE" dirty="0" smtClean="0"/>
              <a:t>Ha </a:t>
            </a:r>
            <a:r>
              <a:rPr lang="sv-SE" dirty="0"/>
              <a:t>tydliga syften och mål. </a:t>
            </a:r>
            <a:endParaRPr lang="sv-SE" dirty="0" smtClean="0"/>
          </a:p>
          <a:p>
            <a:pPr marL="114300" indent="0">
              <a:buNone/>
            </a:pPr>
            <a:endParaRPr lang="sv-SE" dirty="0" smtClean="0"/>
          </a:p>
          <a:p>
            <a:pPr marL="114300" indent="0">
              <a:buNone/>
            </a:pPr>
            <a:r>
              <a:rPr lang="sv-SE" dirty="0" smtClean="0"/>
              <a:t>Allt </a:t>
            </a:r>
            <a:r>
              <a:rPr lang="sv-SE" dirty="0"/>
              <a:t>föreningen gör ska ha som syfte att nå föreningens mål. </a:t>
            </a:r>
            <a:endParaRPr lang="sv-SE" dirty="0" smtClean="0"/>
          </a:p>
          <a:p>
            <a:pPr marL="114300" indent="0">
              <a:buNone/>
            </a:pPr>
            <a:r>
              <a:rPr lang="sv-SE" dirty="0" smtClean="0"/>
              <a:t>Dessa </a:t>
            </a:r>
            <a:r>
              <a:rPr lang="sv-SE" dirty="0"/>
              <a:t>kan vara</a:t>
            </a:r>
          </a:p>
          <a:p>
            <a:pPr marL="114300" indent="0">
              <a:buNone/>
            </a:pPr>
            <a:r>
              <a:rPr lang="sv-SE" dirty="0"/>
              <a:t>o   Kontakt med </a:t>
            </a:r>
            <a:r>
              <a:rPr lang="sv-SE" dirty="0" smtClean="0"/>
              <a:t>staden </a:t>
            </a:r>
          </a:p>
          <a:p>
            <a:pPr marL="114300" indent="0">
              <a:buNone/>
            </a:pPr>
            <a:r>
              <a:rPr lang="sv-SE" dirty="0" smtClean="0"/>
              <a:t>o   Kontaktskapande mellan områdets företag</a:t>
            </a:r>
          </a:p>
          <a:p>
            <a:pPr marL="114300" indent="0">
              <a:buNone/>
            </a:pPr>
            <a:r>
              <a:rPr lang="sv-SE" dirty="0" smtClean="0"/>
              <a:t>o</a:t>
            </a:r>
            <a:r>
              <a:rPr lang="sv-SE" dirty="0"/>
              <a:t>   Kontaktskapande mellan anställda i </a:t>
            </a:r>
            <a:r>
              <a:rPr lang="sv-SE" dirty="0" smtClean="0"/>
              <a:t>området</a:t>
            </a:r>
          </a:p>
          <a:p>
            <a:pPr marL="114300" indent="0">
              <a:buNone/>
            </a:pPr>
            <a:endParaRPr lang="sv-SE" dirty="0"/>
          </a:p>
          <a:p>
            <a:pPr marL="114300" indent="0">
              <a:buNone/>
            </a:pPr>
            <a:r>
              <a:rPr lang="sv-SE" dirty="0" smtClean="0"/>
              <a:t>-</a:t>
            </a:r>
            <a:r>
              <a:rPr lang="sv-SE" dirty="0"/>
              <a:t>    </a:t>
            </a:r>
            <a:r>
              <a:rPr lang="sv-SE" dirty="0" smtClean="0"/>
              <a:t>Företagen </a:t>
            </a:r>
            <a:r>
              <a:rPr lang="sv-SE" dirty="0"/>
              <a:t>i området måste få ansikten på föreningens företrädare. Synlighet är viktigt</a:t>
            </a:r>
            <a:r>
              <a:rPr lang="sv-SE" dirty="0" smtClean="0"/>
              <a:t>.</a:t>
            </a:r>
          </a:p>
          <a:p>
            <a:pPr marL="114300" indent="0">
              <a:buNone/>
            </a:pPr>
            <a:endParaRPr lang="sv-SE" sz="2500" b="1" dirty="0"/>
          </a:p>
          <a:p>
            <a:pPr marL="114300" indent="0">
              <a:buNone/>
            </a:pPr>
            <a:r>
              <a:rPr lang="sv-SE" sz="2500" b="1" dirty="0" smtClean="0"/>
              <a:t> </a:t>
            </a:r>
            <a:r>
              <a:rPr lang="sv-SE" sz="2500" b="1" dirty="0"/>
              <a:t>Ingen </a:t>
            </a:r>
            <a:r>
              <a:rPr lang="sv-SE" sz="2500" b="1" dirty="0" smtClean="0"/>
              <a:t>vill betala medlemsavgift </a:t>
            </a:r>
            <a:r>
              <a:rPr lang="sv-SE" sz="2500" b="1" dirty="0"/>
              <a:t>till ”något okänt</a:t>
            </a:r>
            <a:r>
              <a:rPr lang="sv-SE" sz="2500" b="1" dirty="0" smtClean="0"/>
              <a:t>”. Over </a:t>
            </a:r>
            <a:r>
              <a:rPr lang="sv-SE" sz="2500" b="1" dirty="0" err="1"/>
              <a:t>head</a:t>
            </a:r>
            <a:r>
              <a:rPr lang="sv-SE" sz="2500" b="1" dirty="0"/>
              <a:t>-kostnader ska hållas till ett minimum. Dessa kostnader är osynliga för föreningens medlemmar och föreningen bör sträva efter </a:t>
            </a:r>
            <a:r>
              <a:rPr lang="sv-SE" sz="2500" b="1" dirty="0" smtClean="0"/>
              <a:t>synlighet</a:t>
            </a:r>
          </a:p>
          <a:p>
            <a:pPr marL="114300" indent="0">
              <a:buNone/>
            </a:pPr>
            <a:endParaRPr lang="sv-SE" dirty="0"/>
          </a:p>
          <a:p>
            <a:pPr marL="114300" indent="0">
              <a:buNone/>
            </a:pPr>
            <a:r>
              <a:rPr lang="sv-SE" dirty="0" smtClean="0"/>
              <a:t>Att engagemanget i styrelsen leder till en levande och attraktiv förening att vara medlem i och att aktivt delta i!</a:t>
            </a:r>
          </a:p>
          <a:p>
            <a:pPr marL="114300" indent="0">
              <a:buNone/>
            </a:pPr>
            <a:endParaRPr lang="sv-SE" dirty="0"/>
          </a:p>
          <a:p>
            <a:pPr marL="114300" indent="0">
              <a:buNone/>
            </a:pPr>
            <a:r>
              <a:rPr lang="sv-SE" sz="2500" b="1" i="1" dirty="0" smtClean="0"/>
              <a:t>För att nå visionen behöver en konkret handlingsplan upprättas under 2016 vilket styrelsen hoppas få årsmötets mandat för!</a:t>
            </a:r>
            <a:endParaRPr lang="sv-SE" sz="2500" b="1" i="1" dirty="0"/>
          </a:p>
          <a:p>
            <a:pPr marL="114300" indent="0">
              <a:buNone/>
            </a:pPr>
            <a:r>
              <a:rPr lang="sv-SE" dirty="0"/>
              <a:t> </a:t>
            </a:r>
          </a:p>
          <a:p>
            <a:pPr marL="114300" indent="0">
              <a:buNone/>
            </a:pPr>
            <a:r>
              <a:rPr lang="sv-SE" dirty="0"/>
              <a:t>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88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 – förslag till beslut!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>
            <a:off x="971600" y="3933056"/>
            <a:ext cx="73448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971600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47926" y="3214717"/>
            <a:ext cx="1824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Styrelsemöte 1 17/2 2016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 smtClean="0"/>
              <a:t>Beslut om föreningens-</a:t>
            </a:r>
          </a:p>
          <a:p>
            <a:r>
              <a:rPr lang="sv-SE" sz="1200" dirty="0" smtClean="0"/>
              <a:t>framtid</a:t>
            </a:r>
            <a:endParaRPr lang="sv-SE" sz="1200" dirty="0"/>
          </a:p>
        </p:txBody>
      </p:sp>
      <p:sp>
        <p:nvSpPr>
          <p:cNvPr id="9" name="Platshållare för innehåll 8"/>
          <p:cNvSpPr txBox="1">
            <a:spLocks noGrp="1"/>
          </p:cNvSpPr>
          <p:nvPr>
            <p:ph idx="1"/>
          </p:nvPr>
        </p:nvSpPr>
        <p:spPr>
          <a:xfrm>
            <a:off x="755576" y="4101496"/>
            <a:ext cx="2935932" cy="22713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>
              <a:buNone/>
            </a:pPr>
            <a:r>
              <a:rPr lang="sv-SE" sz="1200" b="1" dirty="0" smtClean="0"/>
              <a:t>Beslut på årsmöte </a:t>
            </a:r>
          </a:p>
          <a:p>
            <a:r>
              <a:rPr lang="sv-SE" sz="1200" dirty="0" smtClean="0"/>
              <a:t>23/3 2016</a:t>
            </a:r>
          </a:p>
          <a:p>
            <a:r>
              <a:rPr lang="sv-SE" sz="1200" dirty="0" smtClean="0"/>
              <a:t>Förslag till nya stadgar</a:t>
            </a:r>
          </a:p>
          <a:p>
            <a:r>
              <a:rPr lang="sv-SE" sz="1200" dirty="0" smtClean="0"/>
              <a:t>Förslag till nytt arbetssätt/Vision 2018</a:t>
            </a:r>
          </a:p>
          <a:p>
            <a:r>
              <a:rPr lang="sv-SE" sz="1200" dirty="0" smtClean="0"/>
              <a:t>Avtalet med ÖKFF sägs upp</a:t>
            </a:r>
          </a:p>
          <a:p>
            <a:r>
              <a:rPr lang="sv-SE" sz="1200" dirty="0" smtClean="0"/>
              <a:t>Nya medlemsavgifter föreslås för 2017</a:t>
            </a:r>
          </a:p>
          <a:p>
            <a:r>
              <a:rPr lang="sv-SE" sz="1200" dirty="0" smtClean="0"/>
              <a:t>Val av ordförande, styrelseledamöter, </a:t>
            </a:r>
          </a:p>
          <a:p>
            <a:pPr marL="114300" indent="0">
              <a:buNone/>
            </a:pPr>
            <a:r>
              <a:rPr lang="sv-SE" sz="1200" dirty="0" smtClean="0"/>
              <a:t>valberedning föreslår jag bildas.</a:t>
            </a:r>
          </a:p>
          <a:p>
            <a:pPr marL="114300" indent="0">
              <a:buNone/>
            </a:pPr>
            <a:endParaRPr lang="sv-SE" sz="1200" dirty="0" smtClean="0"/>
          </a:p>
          <a:p>
            <a:pPr marL="114300" indent="0">
              <a:buNone/>
            </a:pPr>
            <a:endParaRPr lang="sv-SE" sz="1200" dirty="0"/>
          </a:p>
        </p:txBody>
      </p:sp>
      <p:cxnSp>
        <p:nvCxnSpPr>
          <p:cNvPr id="11" name="Rak 10"/>
          <p:cNvCxnSpPr/>
          <p:nvPr/>
        </p:nvCxnSpPr>
        <p:spPr>
          <a:xfrm>
            <a:off x="2627784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7925421" y="374283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6987398" y="3176101"/>
            <a:ext cx="1351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Vision 2018 införd</a:t>
            </a:r>
            <a:endParaRPr lang="sv-SE" sz="1200" b="1" dirty="0"/>
          </a:p>
        </p:txBody>
      </p:sp>
      <p:cxnSp>
        <p:nvCxnSpPr>
          <p:cNvPr id="16" name="Rak 15"/>
          <p:cNvCxnSpPr/>
          <p:nvPr/>
        </p:nvCxnSpPr>
        <p:spPr>
          <a:xfrm>
            <a:off x="2915816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 16"/>
          <p:cNvSpPr/>
          <p:nvPr/>
        </p:nvSpPr>
        <p:spPr>
          <a:xfrm>
            <a:off x="2053545" y="2852936"/>
            <a:ext cx="1271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 smtClean="0"/>
              <a:t>Styrelsemöte 2 2016</a:t>
            </a:r>
          </a:p>
        </p:txBody>
      </p:sp>
      <p:sp>
        <p:nvSpPr>
          <p:cNvPr id="18" name="Rektangel 17"/>
          <p:cNvSpPr/>
          <p:nvPr/>
        </p:nvSpPr>
        <p:spPr>
          <a:xfrm>
            <a:off x="2411760" y="3111351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 smtClean="0"/>
              <a:t>Styrelsemöte 3 2016</a:t>
            </a:r>
          </a:p>
        </p:txBody>
      </p:sp>
      <p:sp>
        <p:nvSpPr>
          <p:cNvPr id="20" name="Rektangel 19"/>
          <p:cNvSpPr/>
          <p:nvPr/>
        </p:nvSpPr>
        <p:spPr>
          <a:xfrm>
            <a:off x="2771800" y="3350652"/>
            <a:ext cx="1152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 smtClean="0"/>
              <a:t>Styrelsemöte 4 2016</a:t>
            </a:r>
          </a:p>
        </p:txBody>
      </p:sp>
      <p:cxnSp>
        <p:nvCxnSpPr>
          <p:cNvPr id="21" name="Rak 20"/>
          <p:cNvCxnSpPr/>
          <p:nvPr/>
        </p:nvCxnSpPr>
        <p:spPr>
          <a:xfrm>
            <a:off x="1475656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>
            <a:off x="2339752" y="37890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/>
          <p:cNvSpPr txBox="1"/>
          <p:nvPr/>
        </p:nvSpPr>
        <p:spPr>
          <a:xfrm>
            <a:off x="4139952" y="3537882"/>
            <a:ext cx="2455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2017  ”Nya” föreningen</a:t>
            </a:r>
            <a:endParaRPr lang="sv-SE" dirty="0"/>
          </a:p>
        </p:txBody>
      </p:sp>
      <p:cxnSp>
        <p:nvCxnSpPr>
          <p:cNvPr id="26" name="Rak 25"/>
          <p:cNvCxnSpPr/>
          <p:nvPr/>
        </p:nvCxnSpPr>
        <p:spPr>
          <a:xfrm>
            <a:off x="4088301" y="377884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ruta 26"/>
          <p:cNvSpPr txBox="1"/>
          <p:nvPr/>
        </p:nvSpPr>
        <p:spPr>
          <a:xfrm>
            <a:off x="4427984" y="4725144"/>
            <a:ext cx="3970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Nya lägre medlemsavgifter under dec 2016 för 2017</a:t>
            </a:r>
            <a:endParaRPr lang="sv-SE" sz="1400" dirty="0"/>
          </a:p>
        </p:txBody>
      </p:sp>
      <p:cxnSp>
        <p:nvCxnSpPr>
          <p:cNvPr id="19" name="Rak 18"/>
          <p:cNvCxnSpPr/>
          <p:nvPr/>
        </p:nvCxnSpPr>
        <p:spPr>
          <a:xfrm>
            <a:off x="2771800" y="377884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2555776" y="4095357"/>
            <a:ext cx="2550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Extra årsmöte september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56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 Leif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Varit med i princip sedan starten</a:t>
            </a:r>
          </a:p>
          <a:p>
            <a:r>
              <a:rPr lang="sv-SE" dirty="0" smtClean="0"/>
              <a:t>Upparbetade kontakter med staden och övriga företagarföreningar</a:t>
            </a:r>
          </a:p>
          <a:p>
            <a:r>
              <a:rPr lang="sv-SE" dirty="0" smtClean="0"/>
              <a:t>Bra kontakter med Polisen på Kungsholmen</a:t>
            </a:r>
          </a:p>
          <a:p>
            <a:r>
              <a:rPr lang="sv-SE" dirty="0" smtClean="0"/>
              <a:t>Lojal och arbetat för föreningens bästa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076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gränsa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405</TotalTime>
  <Words>459</Words>
  <Application>Microsoft Macintosh PowerPoint</Application>
  <PresentationFormat>Bildspel på skärmen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Angränsande</vt:lpstr>
      <vt:lpstr>Företagsgruppen Hornsbergs årsmöte</vt:lpstr>
      <vt:lpstr>Dagordning</vt:lpstr>
      <vt:lpstr>Dagordning forts</vt:lpstr>
      <vt:lpstr>Bakgrund förslag till nytt arbetssätt</vt:lpstr>
      <vt:lpstr>Forts… bakgrund</vt:lpstr>
      <vt:lpstr>Vision inför 2018 …….</vt:lpstr>
      <vt:lpstr>Sammanfattning – förslag till beslut!</vt:lpstr>
      <vt:lpstr>Tack Leif</vt:lpstr>
    </vt:vector>
  </TitlesOfParts>
  <Company>ICA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Företagreföreningen Hornsberg</dc:title>
  <dc:creator>15230b</dc:creator>
  <cp:lastModifiedBy>mats larsson</cp:lastModifiedBy>
  <cp:revision>23</cp:revision>
  <cp:lastPrinted>2016-02-02T13:56:27Z</cp:lastPrinted>
  <dcterms:created xsi:type="dcterms:W3CDTF">2016-02-02T13:05:16Z</dcterms:created>
  <dcterms:modified xsi:type="dcterms:W3CDTF">2016-04-28T20:35:04Z</dcterms:modified>
</cp:coreProperties>
</file>